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9" r:id="rId3"/>
    <p:sldId id="261" r:id="rId4"/>
    <p:sldId id="276" r:id="rId5"/>
    <p:sldId id="270" r:id="rId6"/>
    <p:sldId id="274" r:id="rId7"/>
    <p:sldId id="265" r:id="rId8"/>
    <p:sldId id="271" r:id="rId9"/>
    <p:sldId id="272" r:id="rId10"/>
    <p:sldId id="268" r:id="rId11"/>
    <p:sldId id="263" r:id="rId12"/>
    <p:sldId id="278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608226-B0EF-4AE0-BC29-9EBDF4CF3107}" v="3" dt="2022-05-16T22:02:07.7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Whaley - ROI Marketing" userId="33c12326-b876-4d0b-b11d-d4bb06a30b6e" providerId="ADAL" clId="{54608226-B0EF-4AE0-BC29-9EBDF4CF3107}"/>
    <pc:docChg chg="undo custSel modSld">
      <pc:chgData name="Ashley Whaley - ROI Marketing" userId="33c12326-b876-4d0b-b11d-d4bb06a30b6e" providerId="ADAL" clId="{54608226-B0EF-4AE0-BC29-9EBDF4CF3107}" dt="2022-05-16T23:18:54.715" v="378" actId="20577"/>
      <pc:docMkLst>
        <pc:docMk/>
      </pc:docMkLst>
      <pc:sldChg chg="addSp modSp mod">
        <pc:chgData name="Ashley Whaley - ROI Marketing" userId="33c12326-b876-4d0b-b11d-d4bb06a30b6e" providerId="ADAL" clId="{54608226-B0EF-4AE0-BC29-9EBDF4CF3107}" dt="2022-05-16T22:01:05.970" v="367" actId="1076"/>
        <pc:sldMkLst>
          <pc:docMk/>
          <pc:sldMk cId="3500750204" sldId="265"/>
        </pc:sldMkLst>
        <pc:spChg chg="add mod">
          <ac:chgData name="Ashley Whaley - ROI Marketing" userId="33c12326-b876-4d0b-b11d-d4bb06a30b6e" providerId="ADAL" clId="{54608226-B0EF-4AE0-BC29-9EBDF4CF3107}" dt="2022-05-16T22:01:05.970" v="367" actId="1076"/>
          <ac:spMkLst>
            <pc:docMk/>
            <pc:sldMk cId="3500750204" sldId="265"/>
            <ac:spMk id="2" creationId="{5854E437-C34B-B144-EF98-B8EEB5ED986F}"/>
          </ac:spMkLst>
        </pc:spChg>
      </pc:sldChg>
      <pc:sldChg chg="modSp mod">
        <pc:chgData name="Ashley Whaley - ROI Marketing" userId="33c12326-b876-4d0b-b11d-d4bb06a30b6e" providerId="ADAL" clId="{54608226-B0EF-4AE0-BC29-9EBDF4CF3107}" dt="2022-05-16T15:39:52.108" v="6" actId="1076"/>
        <pc:sldMkLst>
          <pc:docMk/>
          <pc:sldMk cId="1151173411" sldId="268"/>
        </pc:sldMkLst>
        <pc:spChg chg="mod">
          <ac:chgData name="Ashley Whaley - ROI Marketing" userId="33c12326-b876-4d0b-b11d-d4bb06a30b6e" providerId="ADAL" clId="{54608226-B0EF-4AE0-BC29-9EBDF4CF3107}" dt="2022-05-16T15:39:42.126" v="5" actId="1076"/>
          <ac:spMkLst>
            <pc:docMk/>
            <pc:sldMk cId="1151173411" sldId="268"/>
            <ac:spMk id="4" creationId="{72F0F9C4-CD8B-2324-4587-6C982D17BB4B}"/>
          </ac:spMkLst>
        </pc:spChg>
        <pc:spChg chg="mod">
          <ac:chgData name="Ashley Whaley - ROI Marketing" userId="33c12326-b876-4d0b-b11d-d4bb06a30b6e" providerId="ADAL" clId="{54608226-B0EF-4AE0-BC29-9EBDF4CF3107}" dt="2022-05-16T15:39:52.108" v="6" actId="1076"/>
          <ac:spMkLst>
            <pc:docMk/>
            <pc:sldMk cId="1151173411" sldId="268"/>
            <ac:spMk id="9" creationId="{E342A0EA-0D34-4206-A2EC-D0F5E8D9784D}"/>
          </ac:spMkLst>
        </pc:spChg>
      </pc:sldChg>
      <pc:sldChg chg="addSp modSp mod">
        <pc:chgData name="Ashley Whaley - ROI Marketing" userId="33c12326-b876-4d0b-b11d-d4bb06a30b6e" providerId="ADAL" clId="{54608226-B0EF-4AE0-BC29-9EBDF4CF3107}" dt="2022-05-16T22:03:02.145" v="374" actId="20577"/>
        <pc:sldMkLst>
          <pc:docMk/>
          <pc:sldMk cId="1372306428" sldId="271"/>
        </pc:sldMkLst>
        <pc:spChg chg="add mod">
          <ac:chgData name="Ashley Whaley - ROI Marketing" userId="33c12326-b876-4d0b-b11d-d4bb06a30b6e" providerId="ADAL" clId="{54608226-B0EF-4AE0-BC29-9EBDF4CF3107}" dt="2022-05-16T22:03:02.145" v="374" actId="20577"/>
          <ac:spMkLst>
            <pc:docMk/>
            <pc:sldMk cId="1372306428" sldId="271"/>
            <ac:spMk id="2" creationId="{B1544784-3995-6855-708A-0D6C6CC639D8}"/>
          </ac:spMkLst>
        </pc:spChg>
        <pc:picChg chg="mod">
          <ac:chgData name="Ashley Whaley - ROI Marketing" userId="33c12326-b876-4d0b-b11d-d4bb06a30b6e" providerId="ADAL" clId="{54608226-B0EF-4AE0-BC29-9EBDF4CF3107}" dt="2022-05-16T22:02:24.265" v="371" actId="1076"/>
          <ac:picMkLst>
            <pc:docMk/>
            <pc:sldMk cId="1372306428" sldId="271"/>
            <ac:picMk id="3" creationId="{8A1EF208-67FA-D7E7-E622-C798887DE0A7}"/>
          </ac:picMkLst>
        </pc:picChg>
      </pc:sldChg>
      <pc:sldChg chg="modSp mod">
        <pc:chgData name="Ashley Whaley - ROI Marketing" userId="33c12326-b876-4d0b-b11d-d4bb06a30b6e" providerId="ADAL" clId="{54608226-B0EF-4AE0-BC29-9EBDF4CF3107}" dt="2022-05-16T22:03:23.043" v="376" actId="20577"/>
        <pc:sldMkLst>
          <pc:docMk/>
          <pc:sldMk cId="2791637613" sldId="272"/>
        </pc:sldMkLst>
        <pc:spChg chg="mod">
          <ac:chgData name="Ashley Whaley - ROI Marketing" userId="33c12326-b876-4d0b-b11d-d4bb06a30b6e" providerId="ADAL" clId="{54608226-B0EF-4AE0-BC29-9EBDF4CF3107}" dt="2022-05-16T22:03:23.043" v="376" actId="20577"/>
          <ac:spMkLst>
            <pc:docMk/>
            <pc:sldMk cId="2791637613" sldId="272"/>
            <ac:spMk id="10" creationId="{2A7BA720-4545-4D72-8613-E60C25EC84B1}"/>
          </ac:spMkLst>
        </pc:spChg>
      </pc:sldChg>
      <pc:sldChg chg="addSp modSp mod">
        <pc:chgData name="Ashley Whaley - ROI Marketing" userId="33c12326-b876-4d0b-b11d-d4bb06a30b6e" providerId="ADAL" clId="{54608226-B0EF-4AE0-BC29-9EBDF4CF3107}" dt="2022-05-16T21:57:39.771" v="277"/>
        <pc:sldMkLst>
          <pc:docMk/>
          <pc:sldMk cId="3307531738" sldId="274"/>
        </pc:sldMkLst>
        <pc:spChg chg="add mod">
          <ac:chgData name="Ashley Whaley - ROI Marketing" userId="33c12326-b876-4d0b-b11d-d4bb06a30b6e" providerId="ADAL" clId="{54608226-B0EF-4AE0-BC29-9EBDF4CF3107}" dt="2022-05-16T21:57:39.771" v="277"/>
          <ac:spMkLst>
            <pc:docMk/>
            <pc:sldMk cId="3307531738" sldId="274"/>
            <ac:spMk id="2" creationId="{AC2B51D1-C948-375F-0184-1504D37AFE9A}"/>
          </ac:spMkLst>
        </pc:spChg>
      </pc:sldChg>
      <pc:sldChg chg="modSp mod">
        <pc:chgData name="Ashley Whaley - ROI Marketing" userId="33c12326-b876-4d0b-b11d-d4bb06a30b6e" providerId="ADAL" clId="{54608226-B0EF-4AE0-BC29-9EBDF4CF3107}" dt="2022-05-16T23:18:54.715" v="378" actId="20577"/>
        <pc:sldMkLst>
          <pc:docMk/>
          <pc:sldMk cId="1792947280" sldId="276"/>
        </pc:sldMkLst>
        <pc:spChg chg="mod">
          <ac:chgData name="Ashley Whaley - ROI Marketing" userId="33c12326-b876-4d0b-b11d-d4bb06a30b6e" providerId="ADAL" clId="{54608226-B0EF-4AE0-BC29-9EBDF4CF3107}" dt="2022-05-16T23:18:54.715" v="378" actId="20577"/>
          <ac:spMkLst>
            <pc:docMk/>
            <pc:sldMk cId="1792947280" sldId="276"/>
            <ac:spMk id="4" creationId="{EDF3E92D-4273-4381-B509-72421AA7C5E7}"/>
          </ac:spMkLst>
        </pc:spChg>
      </pc:sldChg>
      <pc:sldChg chg="modSp mod">
        <pc:chgData name="Ashley Whaley - ROI Marketing" userId="33c12326-b876-4d0b-b11d-d4bb06a30b6e" providerId="ADAL" clId="{54608226-B0EF-4AE0-BC29-9EBDF4CF3107}" dt="2022-05-16T15:40:16.718" v="7" actId="255"/>
        <pc:sldMkLst>
          <pc:docMk/>
          <pc:sldMk cId="3380321972" sldId="278"/>
        </pc:sldMkLst>
        <pc:spChg chg="mod">
          <ac:chgData name="Ashley Whaley - ROI Marketing" userId="33c12326-b876-4d0b-b11d-d4bb06a30b6e" providerId="ADAL" clId="{54608226-B0EF-4AE0-BC29-9EBDF4CF3107}" dt="2022-05-16T15:40:16.718" v="7" actId="255"/>
          <ac:spMkLst>
            <pc:docMk/>
            <pc:sldMk cId="3380321972" sldId="278"/>
            <ac:spMk id="4" creationId="{EDF3E92D-4273-4381-B509-72421AA7C5E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85BB1-EEC6-16B4-69F6-6D91E20FA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24DCCC-8CD2-BD8E-2A6C-7EF961235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632C4-B668-340B-3B55-36C63847B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8C34-9105-4E52-901C-0E1FCAAF9911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EE24-8CB1-ACC7-5814-26D3A44C4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31555-0DD6-5689-18CC-30AE41FE7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A3-C7C8-4256-91A5-FF8CB3E6B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69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03D30-8664-7230-5EDF-A62D0646F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CEE29-753E-44C9-F7D7-72DC4F0A7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80661-D2F5-C5BB-89B5-10F61536D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8C34-9105-4E52-901C-0E1FCAAF9911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0D227-824D-FCFE-68E0-109F4D811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EEF5B-6229-DEDC-4167-ACC1A0646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A3-C7C8-4256-91A5-FF8CB3E6B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5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1ECC4D-DE8E-7D2D-4215-33DAD1B51F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DC0BA3-CFFC-31BA-6788-03D66580FC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9E60F-34CA-52EA-2CBA-4910FAAE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8C34-9105-4E52-901C-0E1FCAAF9911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9D888-4719-9773-5834-472667524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961D1-752B-901C-573E-A053D9D6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A3-C7C8-4256-91A5-FF8CB3E6B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68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1BDEE-D9FD-9719-E8A7-F5B9608E0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63E0F-7D58-22D4-DF47-D44EC0312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2C4F0-FF98-F2F2-D3F1-618285DC5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8C34-9105-4E52-901C-0E1FCAAF9911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3F937-A00B-1D6E-2C89-1ABE97B5D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3DF8A-B57E-81AE-5BF6-FC1BB2323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A3-C7C8-4256-91A5-FF8CB3E6B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6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36E01-9B95-C945-E431-108246BC4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25A3B-AFAA-BB20-D236-217CC7CA9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1D92D-28D9-58CE-73B6-BBA710411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8C34-9105-4E52-901C-0E1FCAAF9911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3F020-7C53-2C2F-137F-330689277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7F16C-75DC-C424-D48A-FADA3031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A3-C7C8-4256-91A5-FF8CB3E6B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0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A3A66-2F02-2245-EA76-3C546513B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964D2-7CA4-53AD-A78A-3F52F3EDF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1B13C-8FDF-BF0C-A16F-1B6CBF82B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05B74-87B6-7C52-265F-7FCAFE008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8C34-9105-4E52-901C-0E1FCAAF9911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3E472-0461-866A-F4F8-7970AACA8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4AC7D-6E29-7BDB-AB15-1DE52B57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A3-C7C8-4256-91A5-FF8CB3E6B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5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3C668-CF1B-3F48-449B-AE158E99A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A5AEC-F4CF-801C-B842-691F391F3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A3C13-B270-8C22-261E-90BBD6B1B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0E31C-B54E-30F3-01E7-3151ADA797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F0D03-76C0-FA71-5C99-483A0479F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85CE0B-C0E6-375D-0D0F-4811A784B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8C34-9105-4E52-901C-0E1FCAAF9911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7DAA6E-22C2-D6F1-367F-D6C7F3D1C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39B931-52BB-BC72-9D5D-DF3346721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A3-C7C8-4256-91A5-FF8CB3E6B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3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8099-A072-2F45-C7CF-DE4A84AEA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04EFA-33AA-4FD6-56F6-1703E15B6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8C34-9105-4E52-901C-0E1FCAAF9911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84CE90-42A1-2C58-1861-87E3217F9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58BC0-B57A-9BF8-9F30-612444017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A3-C7C8-4256-91A5-FF8CB3E6B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0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73A25-C2AA-81BC-25F6-DCD9F4262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8C34-9105-4E52-901C-0E1FCAAF9911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226866-B2CB-FA88-68EA-5EB6592B7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D3DAD-3B86-E392-74A4-D6F3FCA44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A3-C7C8-4256-91A5-FF8CB3E6B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5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9A334-FECA-F1AF-56BA-3DC18ACB7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22C32-6CEE-1511-9797-30AE1B478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3C402-F1B5-4642-29D8-8BE9424B2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8C31B-2210-8F64-A8EE-6EA5EE089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8C34-9105-4E52-901C-0E1FCAAF9911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8CC36-CC2B-B62E-028B-C38CBDBE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12FB4-BEB3-01D5-5E5B-BABF6C64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A3-C7C8-4256-91A5-FF8CB3E6B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60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DB39-34BD-F9FB-AFE8-CABB2C8B0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0F9916-F509-FCAF-610A-40C74603FA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8B44E-1111-82C6-D208-AFDEF81D7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AD709-4A1E-C662-BA4C-C4523B90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8C34-9105-4E52-901C-0E1FCAAF9911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6D886-4138-80BA-6593-25F4D2B8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DF51D-332A-E759-29BD-A93F35D3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A3-C7C8-4256-91A5-FF8CB3E6B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5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DFB39D-F09C-697C-6718-807B1144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AE890-57BC-8E4A-E956-EDAE8689C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BBA0C-AE2B-2396-0CC0-D438BEDD37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E8C34-9105-4E52-901C-0E1FCAAF9911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A42F0-0D51-245B-840B-E78EC49BD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3DA87-3B6E-39AD-B7C6-848DCCF94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B0DA3-C7C8-4256-91A5-FF8CB3E6B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2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0E733E-50ED-8941-6AC6-875B6930E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4717676" y="4794302"/>
            <a:ext cx="4899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Oswald Medium" pitchFamily="2" charset="0"/>
              </a:rPr>
              <a:t>HOSTS: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Adrian Schermer </a:t>
            </a:r>
            <a:r>
              <a:rPr lang="en-US" sz="2800" b="1" dirty="0">
                <a:solidFill>
                  <a:srgbClr val="3CAD7F"/>
                </a:solidFill>
                <a:latin typeface="Oswald Medium" pitchFamily="2" charset="0"/>
              </a:rPr>
              <a:t>|</a:t>
            </a:r>
            <a:r>
              <a:rPr lang="en-US" sz="2800" b="1" dirty="0">
                <a:latin typeface="Oswald Medium" pitchFamily="2" charset="0"/>
              </a:rPr>
              <a:t> Robert Delavan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Lance Johnson</a:t>
            </a:r>
          </a:p>
        </p:txBody>
      </p:sp>
    </p:spTree>
    <p:extLst>
      <p:ext uri="{BB962C8B-B14F-4D97-AF65-F5344CB8AC3E}">
        <p14:creationId xmlns:p14="http://schemas.microsoft.com/office/powerpoint/2010/main" val="3578747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30A348D-EEF0-45BE-B7E6-BB632F996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42A0EA-0D34-4206-A2EC-D0F5E8D9784D}"/>
              </a:ext>
            </a:extLst>
          </p:cNvPr>
          <p:cNvSpPr txBox="1"/>
          <p:nvPr/>
        </p:nvSpPr>
        <p:spPr>
          <a:xfrm>
            <a:off x="5159969" y="845374"/>
            <a:ext cx="621545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Oswald Medium" pitchFamily="2" charset="0"/>
              </a:rPr>
              <a:t>Final Thoughts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0F9C4-CD8B-2324-4587-6C982D17BB4B}"/>
              </a:ext>
            </a:extLst>
          </p:cNvPr>
          <p:cNvSpPr txBox="1"/>
          <p:nvPr/>
        </p:nvSpPr>
        <p:spPr>
          <a:xfrm>
            <a:off x="4246880" y="1410563"/>
            <a:ext cx="80416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Oswald Light" panose="00000400000000000000" pitchFamily="2" charset="0"/>
              </a:rPr>
              <a:t>That’s a wrap on our Home Sellers and Their Selling Experience episode. Please stay tuned for our next episode in this 8-part series. In the next episode we will be learning about Home Selling and Real Estate Professionals.  </a:t>
            </a:r>
          </a:p>
        </p:txBody>
      </p:sp>
    </p:spTree>
    <p:extLst>
      <p:ext uri="{BB962C8B-B14F-4D97-AF65-F5344CB8AC3E}">
        <p14:creationId xmlns:p14="http://schemas.microsoft.com/office/powerpoint/2010/main" val="1151173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94570B7-82D9-3639-42E0-48B79AF6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10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700481" y="4776992"/>
            <a:ext cx="4899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Oswald Medium" pitchFamily="2" charset="0"/>
              </a:rPr>
              <a:t>Adrian Schermer | Robert Delavan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Lance Johnson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BA006A-71F1-4C3D-9C25-6647407F2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F3E92D-4273-4381-B509-72421AA7C5E7}"/>
              </a:ext>
            </a:extLst>
          </p:cNvPr>
          <p:cNvSpPr txBox="1"/>
          <p:nvPr/>
        </p:nvSpPr>
        <p:spPr>
          <a:xfrm>
            <a:off x="0" y="1908295"/>
            <a:ext cx="12304837" cy="28007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Work Cited:</a:t>
            </a:r>
          </a:p>
          <a:p>
            <a:pPr algn="ctr"/>
            <a:endParaRPr lang="en-US" dirty="0">
              <a:solidFill>
                <a:schemeClr val="bg1"/>
              </a:solidFill>
              <a:latin typeface="Oswald Medium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https://cdn.nar.realtor/sites/default/files/documents/2021-highlights-from-the-profile-of-home-buyers-and-sellers-11-11-2021.pdf</a:t>
            </a:r>
          </a:p>
          <a:p>
            <a:pPr algn="ctr"/>
            <a:endParaRPr lang="en-US" sz="8800" dirty="0">
              <a:solidFill>
                <a:schemeClr val="bg1"/>
              </a:solidFill>
              <a:latin typeface="Oswald Medium" pitchFamily="2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Oswald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321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0987EDB-8ED2-73B1-66CB-E333E9EBD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7CE985A-D307-4C5F-818C-0F92EEF77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80C9A-9E72-4D2C-A27B-34AF28E61409}"/>
              </a:ext>
            </a:extLst>
          </p:cNvPr>
          <p:cNvSpPr txBox="1"/>
          <p:nvPr/>
        </p:nvSpPr>
        <p:spPr>
          <a:xfrm>
            <a:off x="5404925" y="4970"/>
            <a:ext cx="210212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Oswald Medium" pitchFamily="2" charset="0"/>
              </a:rPr>
              <a:t>online</a:t>
            </a:r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2CEFB5A-9733-4A0C-B1CA-742016198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320" y="2082776"/>
            <a:ext cx="7705360" cy="21457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004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700481" y="4776992"/>
            <a:ext cx="4899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Oswald Medium" pitchFamily="2" charset="0"/>
              </a:rPr>
              <a:t>Adrian Schermer | Robert Delavan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Lance Johnson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BA006A-71F1-4C3D-9C25-6647407F2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F3E92D-4273-4381-B509-72421AA7C5E7}"/>
              </a:ext>
            </a:extLst>
          </p:cNvPr>
          <p:cNvSpPr txBox="1"/>
          <p:nvPr/>
        </p:nvSpPr>
        <p:spPr>
          <a:xfrm>
            <a:off x="1972896" y="813818"/>
            <a:ext cx="7675499" cy="32932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Today’s Episode: </a:t>
            </a:r>
          </a:p>
          <a:p>
            <a:pPr algn="ctr"/>
            <a:endParaRPr lang="en-US" sz="3600" dirty="0">
              <a:solidFill>
                <a:schemeClr val="bg1"/>
              </a:solidFill>
              <a:effectLst/>
              <a:latin typeface="Oswald Medium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Oswald Medium" pitchFamily="2" charset="0"/>
              </a:rPr>
              <a:t>Home Sellers and Their Selling Experience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Oswald Medium" pitchFamily="2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Oswald Medium" pitchFamily="2" charset="0"/>
              </a:rPr>
              <a:t>Episode 6 in an 8 Part Series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Oswald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899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700481" y="4776992"/>
            <a:ext cx="4899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Oswald Medium" pitchFamily="2" charset="0"/>
              </a:rPr>
              <a:t>Adrian Schermer | Robert Delavan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Lance Johnson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BA006A-71F1-4C3D-9C25-6647407F2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F3E92D-4273-4381-B509-72421AA7C5E7}"/>
              </a:ext>
            </a:extLst>
          </p:cNvPr>
          <p:cNvSpPr txBox="1"/>
          <p:nvPr/>
        </p:nvSpPr>
        <p:spPr>
          <a:xfrm>
            <a:off x="3557730" y="2253735"/>
            <a:ext cx="5493812" cy="3170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Share a success story: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Oswald Medium" pitchFamily="2" charset="0"/>
                <a:ea typeface="Times New Roman" panose="02020603050405020304" pitchFamily="18" charset="0"/>
              </a:rPr>
              <a:t>The Power Team of 12!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 </a:t>
            </a:r>
            <a:endParaRPr lang="en-US" sz="8800" dirty="0">
              <a:solidFill>
                <a:schemeClr val="bg1"/>
              </a:solidFill>
              <a:latin typeface="Oswald Medium" pitchFamily="2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Oswald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947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brick&#10;&#10;Description automatically generated">
            <a:extLst>
              <a:ext uri="{FF2B5EF4-FFF2-40B4-BE49-F238E27FC236}">
                <a16:creationId xmlns:a16="http://schemas.microsoft.com/office/drawing/2014/main" id="{A703E99E-705B-F6B4-1699-5CD40CE6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D0B993-1944-4D0C-98F9-D772A8B8EE64}"/>
              </a:ext>
            </a:extLst>
          </p:cNvPr>
          <p:cNvSpPr txBox="1"/>
          <p:nvPr/>
        </p:nvSpPr>
        <p:spPr>
          <a:xfrm>
            <a:off x="3350315" y="2560745"/>
            <a:ext cx="549136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roi-fa.com/events</a:t>
            </a:r>
          </a:p>
        </p:txBody>
      </p:sp>
    </p:spTree>
    <p:extLst>
      <p:ext uri="{BB962C8B-B14F-4D97-AF65-F5344CB8AC3E}">
        <p14:creationId xmlns:p14="http://schemas.microsoft.com/office/powerpoint/2010/main" val="4158541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607249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In Today’s Podcast: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3639659" y="2160819"/>
            <a:ext cx="855234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Oswald Light" pitchFamily="2" charset="0"/>
              </a:rPr>
              <a:t>We are going to be discussing home sellers and </a:t>
            </a:r>
          </a:p>
          <a:p>
            <a:pPr algn="ctr"/>
            <a:r>
              <a:rPr lang="en-US" sz="2800" dirty="0">
                <a:latin typeface="Oswald Light" pitchFamily="2" charset="0"/>
              </a:rPr>
              <a:t>their selling experience based on stats received from </a:t>
            </a:r>
          </a:p>
          <a:p>
            <a:pPr algn="ctr"/>
            <a:r>
              <a:rPr lang="en-US" sz="2800" dirty="0">
                <a:latin typeface="Oswald Light" pitchFamily="2" charset="0"/>
              </a:rPr>
              <a:t>the National Association of Realtors from July 2020 – June of 2021. </a:t>
            </a:r>
          </a:p>
          <a:p>
            <a:pPr algn="ctr"/>
            <a:r>
              <a:rPr lang="en-US" sz="2800" dirty="0">
                <a:latin typeface="Oswald Light" pitchFamily="2" charset="0"/>
              </a:rPr>
              <a:t>The information provided supplies understanding, </a:t>
            </a:r>
          </a:p>
          <a:p>
            <a:pPr algn="ctr"/>
            <a:r>
              <a:rPr lang="en-US" sz="2800" dirty="0">
                <a:latin typeface="Oswald Light" pitchFamily="2" charset="0"/>
              </a:rPr>
              <a:t>from the consumer level, of the trends that are transpiring.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2B51D1-C948-375F-0184-1504D37AFE9A}"/>
              </a:ext>
            </a:extLst>
          </p:cNvPr>
          <p:cNvSpPr txBox="1"/>
          <p:nvPr/>
        </p:nvSpPr>
        <p:spPr>
          <a:xfrm>
            <a:off x="71120" y="5842000"/>
            <a:ext cx="62889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For the full article, please see page 9 of the NAR article.</a:t>
            </a:r>
          </a:p>
          <a:p>
            <a:r>
              <a:rPr lang="en-US" b="1" dirty="0"/>
              <a:t>Section titled: Home Sellers and Their Selling Experience</a:t>
            </a:r>
          </a:p>
          <a:p>
            <a:r>
              <a:rPr lang="en-US" b="1" dirty="0"/>
              <a:t>Link to full article is listed on works cited slide and show notes. </a:t>
            </a:r>
          </a:p>
        </p:txBody>
      </p:sp>
    </p:spTree>
    <p:extLst>
      <p:ext uri="{BB962C8B-B14F-4D97-AF65-F5344CB8AC3E}">
        <p14:creationId xmlns:p14="http://schemas.microsoft.com/office/powerpoint/2010/main" val="3307531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52720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QUESTION 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2072646" y="2537296"/>
            <a:ext cx="1006397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effectLst/>
                <a:latin typeface="Oswald Light" pitchFamily="2" charset="0"/>
                <a:ea typeface="Times New Roman" panose="02020603050405020304" pitchFamily="18" charset="0"/>
              </a:rPr>
              <a:t>Based on the statistics from the NAR article, 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  <a:effectLst/>
                <a:latin typeface="Oswald Light" pitchFamily="2" charset="0"/>
                <a:ea typeface="Times New Roman" panose="02020603050405020304" pitchFamily="18" charset="0"/>
              </a:rPr>
              <a:t>the final sales price from July 2020 – June of 2021 was a 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  <a:effectLst/>
                <a:latin typeface="Oswald Light" pitchFamily="2" charset="0"/>
                <a:ea typeface="Times New Roman" panose="02020603050405020304" pitchFamily="18" charset="0"/>
              </a:rPr>
              <a:t>median of 100% of the final listing price, the highest recorded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  <a:effectLst/>
                <a:latin typeface="Oswald Light" pitchFamily="2" charset="0"/>
                <a:ea typeface="Times New Roman" panose="02020603050405020304" pitchFamily="18" charset="0"/>
              </a:rPr>
              <a:t>since 2002. Do you anticipate this to continue to be the trend?</a:t>
            </a:r>
          </a:p>
          <a:p>
            <a:pPr algn="ctr"/>
            <a:endParaRPr lang="en-US" sz="3600" dirty="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4E437-C34B-B144-EF98-B8EEB5ED986F}"/>
              </a:ext>
            </a:extLst>
          </p:cNvPr>
          <p:cNvSpPr txBox="1"/>
          <p:nvPr/>
        </p:nvSpPr>
        <p:spPr>
          <a:xfrm>
            <a:off x="0" y="5528644"/>
            <a:ext cx="66123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For the full article, please see page 9 of the NAR article.</a:t>
            </a:r>
          </a:p>
          <a:p>
            <a:r>
              <a:rPr lang="en-US" b="1" dirty="0"/>
              <a:t>Section titled: Home Sellers and Their Selling Experience</a:t>
            </a:r>
          </a:p>
          <a:p>
            <a:r>
              <a:rPr lang="en-US" b="1" dirty="0"/>
              <a:t>The above is in reference to bullet point 6 out of 10 in this section.  </a:t>
            </a:r>
          </a:p>
          <a:p>
            <a:r>
              <a:rPr lang="en-US" b="1" dirty="0"/>
              <a:t>Link to full article is listed on works cited slide and show notes. </a:t>
            </a:r>
          </a:p>
        </p:txBody>
      </p:sp>
    </p:spTree>
    <p:extLst>
      <p:ext uri="{BB962C8B-B14F-4D97-AF65-F5344CB8AC3E}">
        <p14:creationId xmlns:p14="http://schemas.microsoft.com/office/powerpoint/2010/main" val="3500750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65704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QUESTION TWO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3281680" y="2345707"/>
            <a:ext cx="8260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Oswald Light" pitchFamily="2" charset="0"/>
              </a:rPr>
              <a:t>Based on the NAR article, 46% of home sellers traded up to a larger home and 28% purchased the same size home. Do you believe people were able to access more home due to the low interest rates?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544784-3995-6855-708A-0D6C6CC639D8}"/>
              </a:ext>
            </a:extLst>
          </p:cNvPr>
          <p:cNvSpPr txBox="1"/>
          <p:nvPr/>
        </p:nvSpPr>
        <p:spPr>
          <a:xfrm>
            <a:off x="91440" y="5650435"/>
            <a:ext cx="66123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For the full article, please see page 9 of the NAR article.</a:t>
            </a:r>
          </a:p>
          <a:p>
            <a:r>
              <a:rPr lang="en-US" b="1" dirty="0"/>
              <a:t>Section titled: Home Sellers and Their Selling Experience</a:t>
            </a:r>
          </a:p>
          <a:p>
            <a:r>
              <a:rPr lang="en-US" b="1" dirty="0"/>
              <a:t>The above is in reference to bullet point 4 out of 10 in this section.  </a:t>
            </a:r>
          </a:p>
          <a:p>
            <a:r>
              <a:rPr lang="en-US" b="1" dirty="0"/>
              <a:t>Link to full article is listed on works cited slide and show notes. </a:t>
            </a:r>
          </a:p>
        </p:txBody>
      </p:sp>
    </p:spTree>
    <p:extLst>
      <p:ext uri="{BB962C8B-B14F-4D97-AF65-F5344CB8AC3E}">
        <p14:creationId xmlns:p14="http://schemas.microsoft.com/office/powerpoint/2010/main" val="1372306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457820" y="1153864"/>
            <a:ext cx="521488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QUESTION THREE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3468786" y="2437520"/>
            <a:ext cx="73308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0" i="0" dirty="0">
                <a:solidFill>
                  <a:srgbClr val="000000"/>
                </a:solidFill>
                <a:effectLst/>
                <a:latin typeface="Oswald Light" panose="00000400000000000000" pitchFamily="2" charset="0"/>
              </a:rPr>
              <a:t>With the rise in mortgage interest rates, </a:t>
            </a:r>
          </a:p>
          <a:p>
            <a:pPr algn="ctr"/>
            <a:r>
              <a:rPr lang="en-US" sz="3600" b="0" i="0" dirty="0">
                <a:solidFill>
                  <a:srgbClr val="000000"/>
                </a:solidFill>
                <a:effectLst/>
                <a:latin typeface="Oswald Light" panose="00000400000000000000" pitchFamily="2" charset="0"/>
              </a:rPr>
              <a:t>and cost of living, how are you advising your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Oswald Light" panose="00000400000000000000" pitchFamily="2" charset="0"/>
              </a:rPr>
              <a:t>clients when it comes to selling their home?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Oswald Light" panose="00000400000000000000" pitchFamily="2" charset="0"/>
              </a:rPr>
              <a:t> </a:t>
            </a:r>
            <a:endParaRPr lang="en-US" sz="3600" dirty="0">
              <a:latin typeface="Oswald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637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450</Words>
  <Application>Microsoft Office PowerPoint</Application>
  <PresentationFormat>Widescreen</PresentationFormat>
  <Paragraphs>52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Oswald Light</vt:lpstr>
      <vt:lpstr>Oswald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Whaley - ROI Marketing</dc:creator>
  <cp:lastModifiedBy>Ashley Whaley - ROI Marketing</cp:lastModifiedBy>
  <cp:revision>1</cp:revision>
  <dcterms:created xsi:type="dcterms:W3CDTF">2022-05-16T14:33:53Z</dcterms:created>
  <dcterms:modified xsi:type="dcterms:W3CDTF">2022-05-16T23:19:02Z</dcterms:modified>
</cp:coreProperties>
</file>