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swald Light" panose="00000400000000000000" pitchFamily="50" charset="0"/>
      <p:regular r:id="rId20"/>
      <p:bold r:id="rId21"/>
    </p:embeddedFont>
    <p:embeddedFont>
      <p:font typeface="Oswald Medium" panose="00000600000000000000" pitchFamily="50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4d30039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24d30039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4d30039d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g224d30039d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24d30039d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g224d30039d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3837225" y="4794300"/>
            <a:ext cx="6063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HOSTS: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Adrian Schermer </a:t>
            </a:r>
            <a:r>
              <a:rPr lang="en-US" sz="2800" b="1" i="0" u="none" strike="noStrike" cap="none">
                <a:solidFill>
                  <a:srgbClr val="3CAD7F"/>
                </a:solidFill>
                <a:latin typeface="Oswald Medium"/>
                <a:ea typeface="Oswald Medium"/>
                <a:cs typeface="Oswald Medium"/>
                <a:sym typeface="Oswald Medium"/>
              </a:rPr>
              <a:t>|</a:t>
            </a:r>
            <a:r>
              <a:rPr lang="en-US" sz="2800" b="1" i="0" u="none" strike="noStrike" cap="none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Robert Delavan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Lance Johnson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5159969" y="845374"/>
            <a:ext cx="6215459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Final Thoughts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4150361" y="1410563"/>
            <a:ext cx="8041500" cy="2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1031 exchange can be one of the most powerful tools to defer taxes within our real</a:t>
            </a:r>
            <a:endParaRPr sz="21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estate/investment endeavors. It’s also one of the most confusing and misunderstood</a:t>
            </a:r>
            <a:endParaRPr sz="21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concepts that folks make all sorts of assumptions about. We’re hosting Milissa of IPX</a:t>
            </a:r>
            <a:endParaRPr sz="21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Exchange, Jan of James Keep and Co. and Lance Johnson with ROI Financial as an</a:t>
            </a:r>
            <a:endParaRPr sz="21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expert panel on the 19 th of October. Please join us as we unpack this topic and open</a:t>
            </a:r>
            <a:endParaRPr sz="21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things up for questions from the audience. RSVP at www.roi-fa.com/events and bring</a:t>
            </a:r>
            <a:endParaRPr sz="21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a friend from 7 to 8pm on the 19 th . You’ll be glad you did!</a:t>
            </a:r>
            <a:r>
              <a:rPr lang="en-US" sz="21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11372925" y="6265100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/>
        </p:nvSpPr>
        <p:spPr>
          <a:xfrm>
            <a:off x="700481" y="4776992"/>
            <a:ext cx="489921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Adrian Schermer | Robert Delavan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Lance Johnson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4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-112837" y="2081008"/>
            <a:ext cx="12304800" cy="307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text&#10;&#10;Description automatically generated">
            <a:extLst>
              <a:ext uri="{FF2B5EF4-FFF2-40B4-BE49-F238E27FC236}">
                <a16:creationId xmlns:a16="http://schemas.microsoft.com/office/drawing/2014/main" id="{EE5FFAB1-0E85-F235-0E16-31CCB7D33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5404925" y="4970"/>
            <a:ext cx="2102100" cy="769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online</a:t>
            </a:r>
            <a:endParaRPr/>
          </a:p>
        </p:txBody>
      </p:sp>
      <p:pic>
        <p:nvPicPr>
          <p:cNvPr id="92" name="Google Shape;92;p14" descr="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5346" y="1263734"/>
            <a:ext cx="7705363" cy="321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700481" y="4776992"/>
            <a:ext cx="489921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Adrian Schermer | Robert Delavan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Lance Johnson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5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700481" y="905258"/>
            <a:ext cx="10811700" cy="360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00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Ask the Appraiser: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https://www.cnbc.com/2023/01/18/mortgage-demand-jumps-interest-rates-drop.html?qsearchterm=mortgage&amp;fbclid=IwAR0QhCRpBtJrV_MmVIUS7I0yH0aVi6NB9Ia8hwqUckTr-0zyuvUyKPo647w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Or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https://bit.ly/interest-rates-drop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3201025" y="1150100"/>
            <a:ext cx="6072600" cy="101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In Today’s Podcast: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518100" y="2165900"/>
            <a:ext cx="111558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This episode is a precursor to our 1 hour tax seminar that we</a:t>
            </a:r>
            <a:endParaRPr sz="2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are holding live on the 19th of November. As a prep for the seminar, we’re going to</a:t>
            </a:r>
            <a:endParaRPr sz="2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cover a few basics within 1031 exchange as follows: define and map out a 1031</a:t>
            </a:r>
            <a:endParaRPr sz="2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exchange including qualifications and time frames, address vacation home</a:t>
            </a:r>
            <a:endParaRPr sz="2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requirements and explore primary residence and combining residential exemption</a:t>
            </a:r>
            <a:endParaRPr sz="2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with 1031.</a:t>
            </a:r>
            <a:r>
              <a:rPr lang="en-US" sz="2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/>
        </p:nvSpPr>
        <p:spPr>
          <a:xfrm>
            <a:off x="700481" y="4776992"/>
            <a:ext cx="489921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Adrian Schermer | Robert Delavan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Lance Johnson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7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1181283" y="2253735"/>
            <a:ext cx="10246800" cy="769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Success Story from </a:t>
            </a:r>
            <a:r>
              <a:rPr lang="en-US" sz="4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Melissa</a:t>
            </a:r>
            <a:r>
              <a:rPr lang="en-US" sz="4400" b="0" i="0" u="none" strike="noStrike" cap="non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!</a:t>
            </a:r>
            <a:endParaRPr sz="2800" b="0" i="0" u="none" strike="noStrike" cap="none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 descr="A picture containing text, sign, bri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3350315" y="2560745"/>
            <a:ext cx="5491369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roi-fa.com/events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4840997" y="1145156"/>
            <a:ext cx="4527201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QUESTION 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3471244" y="2008976"/>
            <a:ext cx="72666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Oswald Light"/>
                <a:ea typeface="Oswald Light"/>
                <a:cs typeface="Oswald Light"/>
                <a:sym typeface="Oswald Light"/>
              </a:rPr>
              <a:t>What are the 1031 basics, defined</a:t>
            </a:r>
            <a:endParaRPr sz="3600">
              <a:latin typeface="Oswald Light"/>
              <a:ea typeface="Oswald Light"/>
              <a:cs typeface="Oswald Light"/>
              <a:sym typeface="Oswal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Oswald Light"/>
                <a:ea typeface="Oswald Light"/>
                <a:cs typeface="Oswald Light"/>
                <a:sym typeface="Oswald Light"/>
              </a:rPr>
              <a:t>along with time frames, how to qualify etc?</a:t>
            </a:r>
            <a:endParaRPr sz="3600">
              <a:latin typeface="Oswald Light"/>
              <a:ea typeface="Oswald Light"/>
              <a:cs typeface="Oswald Light"/>
              <a:sym typeface="Oswal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408225" y="6243900"/>
            <a:ext cx="39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11266775" y="6343300"/>
            <a:ext cx="39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RD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4841000" y="1145150"/>
            <a:ext cx="5137500" cy="101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QUESTION </a:t>
            </a:r>
            <a:r>
              <a:rPr lang="en-US" sz="60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3471244" y="2008976"/>
            <a:ext cx="72666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What are the ways you can use a</a:t>
            </a:r>
            <a:endParaRPr sz="36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1031 exchange for a vacation rental/short term rental property? Personal</a:t>
            </a:r>
            <a:endParaRPr sz="36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use limitations for that vacation rental?</a:t>
            </a:r>
            <a:endParaRPr sz="36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408225" y="6243900"/>
            <a:ext cx="39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11266775" y="6343300"/>
            <a:ext cx="39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LJ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4841000" y="1145150"/>
            <a:ext cx="5609400" cy="101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QUESTION </a:t>
            </a:r>
            <a:r>
              <a:rPr lang="en-US" sz="60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THREE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3471244" y="2008976"/>
            <a:ext cx="72666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What is one way you can combine the</a:t>
            </a:r>
            <a:endParaRPr sz="36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$250k/$500k exemption with 1031 requirements? 4 Plex example?</a:t>
            </a:r>
            <a:endParaRPr sz="36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 </a:t>
            </a:r>
            <a:endParaRPr sz="36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</a:t>
            </a:r>
            <a:endParaRPr sz="3600">
              <a:latin typeface="Oswald Light"/>
              <a:ea typeface="Oswald Light"/>
              <a:cs typeface="Oswald Light"/>
              <a:sym typeface="Oswal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408225" y="6243900"/>
            <a:ext cx="39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11266775" y="6343300"/>
            <a:ext cx="39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350</Words>
  <Application>Microsoft Office PowerPoint</Application>
  <PresentationFormat>Widescreen</PresentationFormat>
  <Paragraphs>57</Paragraphs>
  <Slides>13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Oswald Light</vt:lpstr>
      <vt:lpstr>Oswald Medium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Donat</dc:creator>
  <cp:lastModifiedBy>Bryan Heim</cp:lastModifiedBy>
  <cp:revision>2</cp:revision>
  <dcterms:modified xsi:type="dcterms:W3CDTF">2023-10-18T16:03:32Z</dcterms:modified>
</cp:coreProperties>
</file>